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1" r:id="rId2"/>
    <p:sldId id="266" r:id="rId3"/>
    <p:sldId id="27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4660"/>
  </p:normalViewPr>
  <p:slideViewPr>
    <p:cSldViewPr snapToGrid="0">
      <p:cViewPr varScale="1">
        <p:scale>
          <a:sx n="98" d="100"/>
          <a:sy n="98" d="100"/>
        </p:scale>
        <p:origin x="679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5" d="100"/>
          <a:sy n="95" d="100"/>
        </p:scale>
        <p:origin x="4240" y="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01720-4C2A-4418-9834-4D8D91D0DC1C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3E0EF-6C48-429B-81F4-30492F3EB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13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Goals, summaries, and demonstration.</a:t>
            </a:r>
          </a:p>
          <a:p>
            <a:r>
              <a:rPr lang="en-US" dirty="0"/>
              <a:t>First, a some context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3E0EF-6C48-429B-81F4-30492F3EBB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69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Goals, summaries, and demonstration.</a:t>
            </a:r>
          </a:p>
          <a:p>
            <a:r>
              <a:rPr lang="en-US" dirty="0"/>
              <a:t>First, a some context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3E0EF-6C48-429B-81F4-30492F3EBB4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9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7"/>
            <a:ext cx="10363200" cy="2387600"/>
          </a:xfrm>
        </p:spPr>
        <p:txBody>
          <a:bodyPr anchor="b">
            <a:normAutofit/>
          </a:bodyPr>
          <a:lstStyle>
            <a:lvl1pPr algn="ctr">
              <a:defRPr sz="42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3106"/>
            </a:lvl1pPr>
            <a:lvl2pPr marL="591658" indent="0" algn="ctr">
              <a:buNone/>
              <a:defRPr sz="2588"/>
            </a:lvl2pPr>
            <a:lvl3pPr marL="1183317" indent="0" algn="ctr">
              <a:buNone/>
              <a:defRPr sz="2330"/>
            </a:lvl3pPr>
            <a:lvl4pPr marL="1774975" indent="0" algn="ctr">
              <a:buNone/>
              <a:defRPr sz="2071"/>
            </a:lvl4pPr>
            <a:lvl5pPr marL="2366633" indent="0" algn="ctr">
              <a:buNone/>
              <a:defRPr sz="2071"/>
            </a:lvl5pPr>
            <a:lvl6pPr marL="2958291" indent="0" algn="ctr">
              <a:buNone/>
              <a:defRPr sz="2071"/>
            </a:lvl6pPr>
            <a:lvl7pPr marL="3549951" indent="0" algn="ctr">
              <a:buNone/>
              <a:defRPr sz="2071"/>
            </a:lvl7pPr>
            <a:lvl8pPr marL="4141609" indent="0" algn="ctr">
              <a:buNone/>
              <a:defRPr sz="2071"/>
            </a:lvl8pPr>
            <a:lvl9pPr marL="4733267" indent="0" algn="ctr">
              <a:buNone/>
              <a:defRPr sz="20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8EA6E6-2933-4BCF-B943-82555DE93226}" type="slidenum">
              <a:rPr kumimoji="0" lang="en-US" sz="971" b="0" i="0" u="none" strike="noStrike" kern="1200" cap="none" spc="0" normalizeH="0" baseline="0" noProof="0" smtClean="0">
                <a:ln>
                  <a:noFill/>
                </a:ln>
                <a:solidFill>
                  <a:srgbClr val="0089C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71" b="0" i="0" u="none" strike="noStrike" kern="1200" cap="none" spc="0" normalizeH="0" baseline="0" noProof="0">
              <a:ln>
                <a:noFill/>
              </a:ln>
              <a:solidFill>
                <a:srgbClr val="0089C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6613684" y="6585274"/>
            <a:ext cx="5488672" cy="200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6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Barracuda Virtual Reactor, Barracuda VR, Barracuda and CPFD are registered trademarks of CPFD Software, LLC</a:t>
            </a:r>
          </a:p>
        </p:txBody>
      </p:sp>
    </p:spTree>
    <p:extLst>
      <p:ext uri="{BB962C8B-B14F-4D97-AF65-F5344CB8AC3E}">
        <p14:creationId xmlns:p14="http://schemas.microsoft.com/office/powerpoint/2010/main" val="120992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8EA6E6-2933-4BCF-B943-82555DE93226}" type="slidenum">
              <a:rPr kumimoji="0" lang="en-US" sz="971" b="0" i="0" u="none" strike="noStrike" kern="1200" cap="none" spc="0" normalizeH="0" baseline="0" noProof="0" smtClean="0">
                <a:ln>
                  <a:noFill/>
                </a:ln>
                <a:solidFill>
                  <a:srgbClr val="0089C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71" b="0" i="0" u="none" strike="noStrike" kern="1200" cap="none" spc="0" normalizeH="0" baseline="0" noProof="0">
              <a:ln>
                <a:noFill/>
              </a:ln>
              <a:solidFill>
                <a:srgbClr val="0089C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8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>
            <a:normAutofit/>
          </a:bodyPr>
          <a:lstStyle>
            <a:lvl1pPr>
              <a:defRPr sz="42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3106">
                <a:solidFill>
                  <a:schemeClr val="tx1"/>
                </a:solidFill>
              </a:defRPr>
            </a:lvl1pPr>
            <a:lvl2pPr marL="591658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183317" indent="0">
              <a:buNone/>
              <a:defRPr sz="2330">
                <a:solidFill>
                  <a:schemeClr val="tx1">
                    <a:tint val="75000"/>
                  </a:schemeClr>
                </a:solidFill>
              </a:defRPr>
            </a:lvl3pPr>
            <a:lvl4pPr marL="1774975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36663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2958291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549951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141609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4733267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8EA6E6-2933-4BCF-B943-82555DE93226}" type="slidenum">
              <a:rPr kumimoji="0" lang="en-US" sz="971" b="0" i="0" u="none" strike="noStrike" kern="1200" cap="none" spc="0" normalizeH="0" baseline="0" noProof="0" smtClean="0">
                <a:ln>
                  <a:noFill/>
                </a:ln>
                <a:solidFill>
                  <a:srgbClr val="0089C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71" b="0" i="0" u="none" strike="noStrike" kern="1200" cap="none" spc="0" normalizeH="0" baseline="0" noProof="0">
              <a:ln>
                <a:noFill/>
              </a:ln>
              <a:solidFill>
                <a:srgbClr val="0089C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5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8EA6E6-2933-4BCF-B943-82555DE93226}" type="slidenum">
              <a:rPr kumimoji="0" lang="en-US" sz="971" b="0" i="0" u="none" strike="noStrike" kern="1200" cap="none" spc="0" normalizeH="0" baseline="0" noProof="0" smtClean="0">
                <a:ln>
                  <a:noFill/>
                </a:ln>
                <a:solidFill>
                  <a:srgbClr val="0089C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71" b="0" i="0" u="none" strike="noStrike" kern="1200" cap="none" spc="0" normalizeH="0" baseline="0" noProof="0">
              <a:ln>
                <a:noFill/>
              </a:ln>
              <a:solidFill>
                <a:srgbClr val="0089C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935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89C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8EA6E6-2933-4BCF-B943-82555DE93226}" type="slidenum">
              <a:rPr kumimoji="0" lang="en-US" sz="971" b="0" i="0" u="none" strike="noStrike" kern="1200" cap="none" spc="0" normalizeH="0" baseline="0" noProof="0" smtClean="0">
                <a:ln>
                  <a:noFill/>
                </a:ln>
                <a:solidFill>
                  <a:srgbClr val="0089C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71" b="0" i="0" u="none" strike="noStrike" kern="1200" cap="none" spc="0" normalizeH="0" baseline="0" noProof="0" dirty="0">
              <a:ln>
                <a:noFill/>
              </a:ln>
              <a:solidFill>
                <a:srgbClr val="0089C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73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" y="6094123"/>
            <a:ext cx="12191081" cy="6857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5290" y="6559943"/>
            <a:ext cx="7946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1">
                <a:solidFill>
                  <a:srgbClr val="0089C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8EA6E6-2933-4BCF-B943-82555DE93226}" type="slidenum">
              <a:rPr kumimoji="0" lang="en-US" sz="971" b="0" i="0" u="none" strike="noStrike" kern="1200" cap="none" spc="0" normalizeH="0" baseline="0" noProof="0" smtClean="0">
                <a:ln>
                  <a:noFill/>
                </a:ln>
                <a:solidFill>
                  <a:srgbClr val="0089C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71" b="0" i="0" u="none" strike="noStrike" kern="1200" cap="none" spc="0" normalizeH="0" baseline="0" noProof="0" dirty="0">
              <a:ln>
                <a:noFill/>
              </a:ln>
              <a:solidFill>
                <a:srgbClr val="0089C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60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l" defTabSz="1183317" rtl="0" eaLnBrk="1" latinLnBrk="0" hangingPunct="1">
        <a:lnSpc>
          <a:spcPct val="90000"/>
        </a:lnSpc>
        <a:spcBef>
          <a:spcPct val="0"/>
        </a:spcBef>
        <a:buNone/>
        <a:defRPr sz="2823" kern="1200">
          <a:solidFill>
            <a:srgbClr val="0089CF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95830" indent="-295830" algn="l" defTabSz="1183317" rtl="0" eaLnBrk="1" latinLnBrk="0" hangingPunct="1">
        <a:lnSpc>
          <a:spcPct val="90000"/>
        </a:lnSpc>
        <a:spcBef>
          <a:spcPts val="1294"/>
        </a:spcBef>
        <a:buFont typeface="Arial" panose="020B0604020202020204" pitchFamily="34" charset="0"/>
        <a:buChar char="•"/>
        <a:defRPr sz="282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87488" indent="-295830" algn="l" defTabSz="1183317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52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479147" indent="-295830" algn="l" defTabSz="1183317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118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2070805" indent="-295830" algn="l" defTabSz="1183317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1882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662463" indent="-295830" algn="l" defTabSz="1183317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1647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3254122" indent="-295830" algn="l" defTabSz="1183317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30" kern="1200">
          <a:solidFill>
            <a:schemeClr val="tx1"/>
          </a:solidFill>
          <a:latin typeface="+mn-lt"/>
          <a:ea typeface="+mn-ea"/>
          <a:cs typeface="+mn-cs"/>
        </a:defRPr>
      </a:lvl6pPr>
      <a:lvl7pPr marL="3845780" indent="-295830" algn="l" defTabSz="1183317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30" kern="1200">
          <a:solidFill>
            <a:schemeClr val="tx1"/>
          </a:solidFill>
          <a:latin typeface="+mn-lt"/>
          <a:ea typeface="+mn-ea"/>
          <a:cs typeface="+mn-cs"/>
        </a:defRPr>
      </a:lvl7pPr>
      <a:lvl8pPr marL="4437438" indent="-295830" algn="l" defTabSz="1183317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30" kern="1200">
          <a:solidFill>
            <a:schemeClr val="tx1"/>
          </a:solidFill>
          <a:latin typeface="+mn-lt"/>
          <a:ea typeface="+mn-ea"/>
          <a:cs typeface="+mn-cs"/>
        </a:defRPr>
      </a:lvl8pPr>
      <a:lvl9pPr marL="5029096" indent="-295830" algn="l" defTabSz="1183317" rtl="0" eaLnBrk="1" latinLnBrk="0" hangingPunct="1">
        <a:lnSpc>
          <a:spcPct val="90000"/>
        </a:lnSpc>
        <a:spcBef>
          <a:spcPts val="647"/>
        </a:spcBef>
        <a:buFont typeface="Arial" panose="020B0604020202020204" pitchFamily="34" charset="0"/>
        <a:buChar char="•"/>
        <a:defRPr sz="23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3317" rtl="0" eaLnBrk="1" latinLnBrk="0" hangingPunct="1">
        <a:defRPr sz="2330" kern="1200">
          <a:solidFill>
            <a:schemeClr val="tx1"/>
          </a:solidFill>
          <a:latin typeface="+mn-lt"/>
          <a:ea typeface="+mn-ea"/>
          <a:cs typeface="+mn-cs"/>
        </a:defRPr>
      </a:lvl1pPr>
      <a:lvl2pPr marL="591658" algn="l" defTabSz="1183317" rtl="0" eaLnBrk="1" latinLnBrk="0" hangingPunct="1">
        <a:defRPr sz="2330" kern="1200">
          <a:solidFill>
            <a:schemeClr val="tx1"/>
          </a:solidFill>
          <a:latin typeface="+mn-lt"/>
          <a:ea typeface="+mn-ea"/>
          <a:cs typeface="+mn-cs"/>
        </a:defRPr>
      </a:lvl2pPr>
      <a:lvl3pPr marL="1183317" algn="l" defTabSz="1183317" rtl="0" eaLnBrk="1" latinLnBrk="0" hangingPunct="1">
        <a:defRPr sz="2330" kern="1200">
          <a:solidFill>
            <a:schemeClr val="tx1"/>
          </a:solidFill>
          <a:latin typeface="+mn-lt"/>
          <a:ea typeface="+mn-ea"/>
          <a:cs typeface="+mn-cs"/>
        </a:defRPr>
      </a:lvl3pPr>
      <a:lvl4pPr marL="1774975" algn="l" defTabSz="1183317" rtl="0" eaLnBrk="1" latinLnBrk="0" hangingPunct="1">
        <a:defRPr sz="2330" kern="1200">
          <a:solidFill>
            <a:schemeClr val="tx1"/>
          </a:solidFill>
          <a:latin typeface="+mn-lt"/>
          <a:ea typeface="+mn-ea"/>
          <a:cs typeface="+mn-cs"/>
        </a:defRPr>
      </a:lvl4pPr>
      <a:lvl5pPr marL="2366633" algn="l" defTabSz="1183317" rtl="0" eaLnBrk="1" latinLnBrk="0" hangingPunct="1">
        <a:defRPr sz="2330" kern="1200">
          <a:solidFill>
            <a:schemeClr val="tx1"/>
          </a:solidFill>
          <a:latin typeface="+mn-lt"/>
          <a:ea typeface="+mn-ea"/>
          <a:cs typeface="+mn-cs"/>
        </a:defRPr>
      </a:lvl5pPr>
      <a:lvl6pPr marL="2958291" algn="l" defTabSz="1183317" rtl="0" eaLnBrk="1" latinLnBrk="0" hangingPunct="1">
        <a:defRPr sz="2330" kern="1200">
          <a:solidFill>
            <a:schemeClr val="tx1"/>
          </a:solidFill>
          <a:latin typeface="+mn-lt"/>
          <a:ea typeface="+mn-ea"/>
          <a:cs typeface="+mn-cs"/>
        </a:defRPr>
      </a:lvl6pPr>
      <a:lvl7pPr marL="3549951" algn="l" defTabSz="1183317" rtl="0" eaLnBrk="1" latinLnBrk="0" hangingPunct="1">
        <a:defRPr sz="2330" kern="1200">
          <a:solidFill>
            <a:schemeClr val="tx1"/>
          </a:solidFill>
          <a:latin typeface="+mn-lt"/>
          <a:ea typeface="+mn-ea"/>
          <a:cs typeface="+mn-cs"/>
        </a:defRPr>
      </a:lvl7pPr>
      <a:lvl8pPr marL="4141609" algn="l" defTabSz="1183317" rtl="0" eaLnBrk="1" latinLnBrk="0" hangingPunct="1">
        <a:defRPr sz="2330" kern="1200">
          <a:solidFill>
            <a:schemeClr val="tx1"/>
          </a:solidFill>
          <a:latin typeface="+mn-lt"/>
          <a:ea typeface="+mn-ea"/>
          <a:cs typeface="+mn-cs"/>
        </a:defRPr>
      </a:lvl8pPr>
      <a:lvl9pPr marL="4733267" algn="l" defTabSz="1183317" rtl="0" eaLnBrk="1" latinLnBrk="0" hangingPunct="1">
        <a:defRPr sz="23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A9675B4-D247-4148-9073-886300E473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PANEL DISCUSSION:</a:t>
            </a:r>
            <a:br>
              <a:rPr lang="en-US" dirty="0"/>
            </a:br>
            <a:r>
              <a:rPr lang="en-US" dirty="0"/>
              <a:t>“How Can Multiphase Flow Modeling Have the Same Impact on Process Industry as Single-Phase Flow Modeling?” 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3189747-A844-4BB6-9780-2EE1695528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James Parker</a:t>
            </a:r>
          </a:p>
          <a:p>
            <a:r>
              <a:rPr lang="en-US" dirty="0"/>
              <a:t>CPFD Software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7576C-1B7D-45B4-BFE7-7D940FB3D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8EA6E6-2933-4BCF-B943-82555DE93226}" type="slidenum">
              <a:rPr kumimoji="0" lang="en-US" sz="971" b="0" i="0" u="none" strike="noStrike" kern="1200" cap="none" spc="0" normalizeH="0" baseline="0" noProof="0" smtClean="0">
                <a:ln>
                  <a:noFill/>
                </a:ln>
                <a:solidFill>
                  <a:srgbClr val="0089C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71" b="0" i="0" u="none" strike="noStrike" kern="1200" cap="none" spc="0" normalizeH="0" baseline="0" noProof="0">
              <a:ln>
                <a:noFill/>
              </a:ln>
              <a:solidFill>
                <a:srgbClr val="0089C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127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613857-E26A-487D-AC6A-888BA8865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perspective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FCB0F1-D1CB-4958-86BF-94D268FD4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840058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Engineering services for industrial-scale systems</a:t>
            </a:r>
          </a:p>
          <a:p>
            <a:r>
              <a:rPr lang="en-US" dirty="0"/>
              <a:t>FCC, polyolefins, gasifiers, CFB boilers, dryers, polysilicon reactors, ore roasters, flue gas desulfurization, chemical looping, …  </a:t>
            </a:r>
          </a:p>
          <a:p>
            <a:r>
              <a:rPr lang="en-US" dirty="0"/>
              <a:t>Three-dimensional, reacting, non-isothermal</a:t>
            </a:r>
          </a:p>
          <a:p>
            <a:r>
              <a:rPr lang="en-US" dirty="0"/>
              <a:t>Delivery time in 3 to 4 months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9660E-B33E-41C4-9BF4-D7790A5E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8EA6E6-2933-4BCF-B943-82555DE93226}" type="slidenum">
              <a:rPr kumimoji="0" lang="en-US" sz="971" b="0" i="0" u="none" strike="noStrike" kern="1200" cap="none" spc="0" normalizeH="0" baseline="0" noProof="0" smtClean="0">
                <a:ln>
                  <a:noFill/>
                </a:ln>
                <a:solidFill>
                  <a:srgbClr val="0089C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71" b="0" i="0" u="none" strike="noStrike" kern="1200" cap="none" spc="0" normalizeH="0" baseline="0" noProof="0">
              <a:ln>
                <a:noFill/>
              </a:ln>
              <a:solidFill>
                <a:srgbClr val="0089C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20C9D84-4F08-4947-858F-129327E05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292" y="401801"/>
            <a:ext cx="2271689" cy="51961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24C5DC-8F04-42AD-BF88-0DD29F3C14EF}"/>
              </a:ext>
            </a:extLst>
          </p:cNvPr>
          <p:cNvSpPr txBox="1"/>
          <p:nvPr/>
        </p:nvSpPr>
        <p:spPr>
          <a:xfrm>
            <a:off x="9445082" y="5471539"/>
            <a:ext cx="2494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Particle temperatures</a:t>
            </a:r>
          </a:p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 black liquor gasification </a:t>
            </a:r>
          </a:p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simulation</a:t>
            </a:r>
          </a:p>
        </p:txBody>
      </p:sp>
    </p:spTree>
    <p:extLst>
      <p:ext uri="{BB962C8B-B14F-4D97-AF65-F5344CB8AC3E}">
        <p14:creationId xmlns:p14="http://schemas.microsoft.com/office/powerpoint/2010/main" val="2775055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613857-E26A-487D-AC6A-888BA8865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challenges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FCB0F1-D1CB-4958-86BF-94D268FD4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825625"/>
            <a:ext cx="4374994" cy="4351338"/>
          </a:xfrm>
        </p:spPr>
        <p:txBody>
          <a:bodyPr/>
          <a:lstStyle/>
          <a:p>
            <a:r>
              <a:rPr lang="en-US" dirty="0"/>
              <a:t>Obtaining a simulation solution in an engineering timeframe</a:t>
            </a:r>
          </a:p>
          <a:p>
            <a:pPr marL="591658" lvl="1" indent="0">
              <a:buNone/>
            </a:pPr>
            <a:endParaRPr lang="en-US" dirty="0"/>
          </a:p>
          <a:p>
            <a:r>
              <a:rPr lang="en-US" dirty="0"/>
              <a:t>Quality of inputs</a:t>
            </a:r>
          </a:p>
          <a:p>
            <a:pPr lvl="1"/>
            <a:r>
              <a:rPr lang="en-US" dirty="0"/>
              <a:t>Model input data</a:t>
            </a:r>
          </a:p>
          <a:p>
            <a:pPr lvl="1"/>
            <a:r>
              <a:rPr lang="en-US" dirty="0"/>
              <a:t>Particle characterization / drag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9660E-B33E-41C4-9BF4-D7790A5E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8EA6E6-2933-4BCF-B943-82555DE93226}" type="slidenum">
              <a:rPr kumimoji="0" lang="en-US" sz="971" b="0" i="0" u="none" strike="noStrike" kern="1200" cap="none" spc="0" normalizeH="0" baseline="0" noProof="0" smtClean="0">
                <a:ln>
                  <a:noFill/>
                </a:ln>
                <a:solidFill>
                  <a:srgbClr val="0089C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71" b="0" i="0" u="none" strike="noStrike" kern="1200" cap="none" spc="0" normalizeH="0" baseline="0" noProof="0">
              <a:ln>
                <a:noFill/>
              </a:ln>
              <a:solidFill>
                <a:srgbClr val="0089C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363B5F-FFAF-4CAB-9DE7-246A584DF9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300" y="1825625"/>
            <a:ext cx="6235507" cy="41570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F0BD3FA-4139-49AA-9EC6-7E739BFE2994}"/>
              </a:ext>
            </a:extLst>
          </p:cNvPr>
          <p:cNvSpPr txBox="1"/>
          <p:nvPr/>
        </p:nvSpPr>
        <p:spPr>
          <a:xfrm>
            <a:off x="6875363" y="1556766"/>
            <a:ext cx="3523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Calculation rate of NETL CLR model</a:t>
            </a:r>
          </a:p>
        </p:txBody>
      </p:sp>
    </p:spTree>
    <p:extLst>
      <p:ext uri="{BB962C8B-B14F-4D97-AF65-F5344CB8AC3E}">
        <p14:creationId xmlns:p14="http://schemas.microsoft.com/office/powerpoint/2010/main" val="16473248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ception_development_part" id="{07AC0597-897E-46D6-9427-4B88D378599D}" vid="{BF682B2C-BEE4-42E5-A8FD-1C2CBDD6BB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3131</TotalTime>
  <Words>113</Words>
  <Application>Microsoft Office PowerPoint</Application>
  <PresentationFormat>Widescreen</PresentationFormat>
  <Paragraphs>27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Tahoma</vt:lpstr>
      <vt:lpstr>1_Office Theme</vt:lpstr>
      <vt:lpstr>PANEL DISCUSSION: “How Can Multiphase Flow Modeling Have the Same Impact on Process Industry as Single-Phase Flow Modeling?” </vt:lpstr>
      <vt:lpstr>My perspective </vt:lpstr>
      <vt:lpstr>Current challenges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Demonstration</dc:title>
  <dc:creator>James Parker</dc:creator>
  <cp:lastModifiedBy>James Parker</cp:lastModifiedBy>
  <cp:revision>47</cp:revision>
  <dcterms:created xsi:type="dcterms:W3CDTF">2017-07-11T22:59:21Z</dcterms:created>
  <dcterms:modified xsi:type="dcterms:W3CDTF">2018-08-08T14:09:38Z</dcterms:modified>
</cp:coreProperties>
</file>